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66" r:id="rId15"/>
    <p:sldId id="277" r:id="rId16"/>
    <p:sldId id="278" r:id="rId17"/>
    <p:sldId id="270" r:id="rId18"/>
    <p:sldId id="276" r:id="rId19"/>
    <p:sldId id="274" r:id="rId20"/>
    <p:sldId id="271" r:id="rId21"/>
    <p:sldId id="272" r:id="rId22"/>
    <p:sldId id="275" r:id="rId23"/>
    <p:sldId id="273" r:id="rId24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34A6-F784-3FC9-529D-30B51874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D0304-D13D-87FE-117D-7F1AAD2D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50AF-FBF1-1B9A-3186-CADF35B8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9E9EB-242D-4186-BFD6-4D622A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60B45-BCDB-B5B9-814B-D16C7CEC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5471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A602-682D-5E83-D3BD-8035D76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43C18-42FA-2DF7-52F6-AAE61C639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D7FE-A67B-698C-AB04-EC5F71E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6A8D-62A5-159F-127E-A0D704DF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E3A0-DC19-D05E-5976-981F5DA4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598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A02DA-DA52-4142-2898-C93286050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84DCA-8926-FE07-0068-323BB787C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11AF-A005-24AB-CABD-29947BFA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AD5F-E124-A8AE-E60B-2F819E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1F32-386B-11C2-7036-DA974489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6031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344F-2DF4-4064-8012-4EAF14A5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523B-AEFD-D087-77E8-ABD9AF16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09C9-6309-BE18-5666-A8305867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14BC-5555-93BF-7F88-1814C125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7B77-9CA1-AE35-39DA-5BB3714E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172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C1B4-0A2C-1175-1205-30B9B6DE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DADA-EB72-1E2B-1266-A85DE43C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2DF8E-7C18-C413-EC34-AD7BD5A2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D671-9C96-AAA6-4D40-076D33E1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DB435-C64B-CD0F-A7E7-6227413F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615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FB27-3E08-3A95-1AB1-2EF56C7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5D60-2EB4-E299-F15D-DC2E9D875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C8A03-E40E-282E-8604-A73725ED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C48B5-1271-FC06-F31F-1FEEFFDA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A4175-A014-CCAB-6050-83483E0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6C75-DEF6-A69F-FDB9-0B004BC2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8442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4981-F751-7347-5021-8239E13E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B44EF-6C0D-9A28-7A27-E58E5168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588D-125C-9460-533A-5EE7660B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34997-E818-46FE-F540-143D6AF9A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E573A-4E94-E39E-D0A1-4E7E1E080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E6140-1D56-0A21-F96A-8E123AB6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C0BC8-4CE7-9149-084A-0BBF8368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20C76-577E-B3C0-17AD-3A930E6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4407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6847-A8A9-3550-68DA-A375D94A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C92F6-7AF1-891F-6A8B-39BCA8ED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2C54B-F33F-4C66-A7B4-DFCC8229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F0355-D103-EF44-246F-37ABC841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6577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FCE2F-FABC-571F-86C9-A56A1BB5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CA6B6-E620-4F5F-DA98-11CEB32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66931-051B-EC09-0D1A-EC023EEB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4196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39E4-0112-909A-FEAD-AEDD14C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C7A0-2A29-9F55-79FE-1ACEC19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F7FC4-1595-6A94-B737-66AFDCC1D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9BE77-D14F-3404-D1AD-2519FAD8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40C22-1E59-B4CF-A114-313A037F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09B98-0ACA-F436-E1FB-1A7B1D54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0901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6FD4-37F6-A271-E113-BBF33389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C9CFC-B220-B996-7956-35820C0C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3171F-F61E-0915-4613-0A8510A44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91C2-50EF-2B34-A2BC-41125DE2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F5E9A-3D5B-3D25-AB79-8164A687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6FF0D-974A-80DB-1AB3-DCE0BF8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339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DE450-D62A-18B7-052C-FB57FD7D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06A68-BF98-8D5C-D04F-116FA0F98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9B22-8F2C-6466-F328-255FBF288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922E-F6FB-364E-9B63-E4110A43CA47}" type="datetimeFigureOut">
              <a:rPr lang="en-KE" smtClean="0"/>
              <a:t>15/11/2025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72B14-6403-FF83-D440-FBEFDBCDA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DE25-FF51-E870-C609-390ADD6A4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42CB-2B25-8444-91EA-839FA46C0F9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709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ueg2.12694#ueg212694-bib-0022" TargetMode="External"/><Relationship Id="rId2" Type="http://schemas.openxmlformats.org/officeDocument/2006/relationships/hyperlink" Target="https://onlinelibrary.wiley.com/doi/full/10.1002/ueg2.12694#ueg212694-bib-002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full/10.1002/ueg2.12694#ueg212694-bib-00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full/10.1002/ueg2.12694#ueg212694-bib-00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EFC6-8320-E7F2-96AA-56CDE3DA4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E" dirty="0"/>
              <a:t>Surgical Management of Chronic Pancreatitis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EE30C-33D8-9E51-C3C4-A7C273A61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E" dirty="0"/>
              <a:t>Dr Kaisha W</a:t>
            </a:r>
          </a:p>
          <a:p>
            <a:r>
              <a:rPr lang="en-KE" dirty="0"/>
              <a:t>HPB Surgeon</a:t>
            </a:r>
          </a:p>
        </p:txBody>
      </p:sp>
    </p:spTree>
    <p:extLst>
      <p:ext uri="{BB962C8B-B14F-4D97-AF65-F5344CB8AC3E}">
        <p14:creationId xmlns:p14="http://schemas.microsoft.com/office/powerpoint/2010/main" val="161526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497E-BC9D-2F13-5A03-F68FEC65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73BA-E78A-D895-D8A9-0E1E9A9E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ESWL combined with ET, for larger obstructive radiopaque stones (≥5 mm)</a:t>
            </a: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successful in 76% of patients after 6 months  </a:t>
            </a:r>
            <a:r>
              <a:rPr lang="en-GB" sz="32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ie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complete resolution of pain, no analgesic treatment and no surgical treatment.</a:t>
            </a:r>
            <a:r>
              <a:rPr lang="en-GB" sz="3200" b="0" i="0" u="none" strike="noStrike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1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EUS-guided coeliac plexus block,</a:t>
            </a: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used for pain control for pancreatic cancer pain,</a:t>
            </a: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effective only for 50% of CP patients </a:t>
            </a: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only 10% remain pain free after 24 weeks.</a:t>
            </a:r>
            <a:r>
              <a:rPr lang="en-GB" sz="3200" b="0" i="0" u="none" strike="noStrike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2</a:t>
            </a:r>
            <a:endParaRPr lang="en-KE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39538-657B-B30D-3442-19C9D5C92E69}"/>
              </a:ext>
            </a:extLst>
          </p:cNvPr>
          <p:cNvSpPr txBox="1"/>
          <p:nvPr/>
        </p:nvSpPr>
        <p:spPr>
          <a:xfrm>
            <a:off x="838200" y="6313118"/>
            <a:ext cx="9884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Efficacy and safety of extracorporeal shock wave lithotripsy for chronic pancreatitis. </a:t>
            </a:r>
            <a:r>
              <a:rPr lang="en-GB" sz="1800" dirty="0" err="1">
                <a:effectLst/>
                <a:latin typeface="Lato" panose="020F0502020204030203" pitchFamily="34" charset="0"/>
              </a:rPr>
              <a:t>Scand</a:t>
            </a:r>
            <a:r>
              <a:rPr lang="en-GB" sz="1800" dirty="0">
                <a:effectLst/>
                <a:latin typeface="Lato" panose="020F0502020204030203" pitchFamily="34" charset="0"/>
              </a:rPr>
              <a:t> J Gastroenterol. 2016;51(11):1380–5. 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Endoscopic ultrasound‐guided celiac plexus block for managing abdominal pain associated with chronic pancreatitis: a prospective single </a:t>
            </a:r>
            <a:r>
              <a:rPr lang="en-GB" sz="1800" dirty="0" err="1">
                <a:effectLst/>
                <a:latin typeface="Lato" panose="020F0502020204030203" pitchFamily="34" charset="0"/>
              </a:rPr>
              <a:t>center</a:t>
            </a:r>
            <a:r>
              <a:rPr lang="en-GB" sz="1800" dirty="0">
                <a:effectLst/>
                <a:latin typeface="Lato" panose="020F0502020204030203" pitchFamily="34" charset="0"/>
              </a:rPr>
              <a:t> experience. Am J Gastroenterol. 2001;96(2):409–16. </a:t>
            </a:r>
            <a:endParaRPr lang="en-GB" dirty="0"/>
          </a:p>
          <a:p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9420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564B-ED42-3F41-C7D0-B4BAC705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Indications and goals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5644-8CF4-1908-40CC-B3099820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69"/>
            <a:ext cx="10515600" cy="45737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ndication for surgery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intractable pain.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suspicion of neoplasm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local complications of adjacent organs such as duodenal or common bile duct stenosis.</a:t>
            </a: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ain goals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long-term pain relief </a:t>
            </a:r>
          </a:p>
          <a:p>
            <a:pPr lvl="1"/>
            <a:r>
              <a:rPr lang="en-GB" sz="2800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reating CP-associated complication,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improving of quality of life (QoL)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achieving maximum preservation of pancreatic function.</a:t>
            </a:r>
          </a:p>
        </p:txBody>
      </p:sp>
    </p:spTree>
    <p:extLst>
      <p:ext uri="{BB962C8B-B14F-4D97-AF65-F5344CB8AC3E}">
        <p14:creationId xmlns:p14="http://schemas.microsoft.com/office/powerpoint/2010/main" val="302612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67C8-D407-EAFB-A6A9-122C3882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0" u="none" strike="noStrike" dirty="0">
                <a:effectLst/>
                <a:latin typeface="Open Sans" panose="020B0606030504020204" pitchFamily="34" charset="0"/>
              </a:rPr>
              <a:t>SURGICAL THERAPY</a:t>
            </a:r>
            <a:br>
              <a:rPr lang="en-GB" b="1" i="0" u="none" strike="noStrike" dirty="0">
                <a:effectLst/>
                <a:latin typeface="Open Sans" panose="020B0606030504020204" pitchFamily="34" charset="0"/>
              </a:rPr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F429-84EB-B199-4D58-BC1332E3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1068779"/>
            <a:ext cx="10641281" cy="5108184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Three categories: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drainage,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resection and combination of drainage and resection procedures,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DPPHR: Duodenal preserving pancreatic head resection</a:t>
            </a:r>
          </a:p>
          <a:p>
            <a:r>
              <a:rPr lang="en-GB" b="0" i="0" u="none" strike="noStrike" dirty="0">
                <a:solidFill>
                  <a:srgbClr val="333333"/>
                </a:solidFill>
                <a:effectLst/>
                <a:latin typeface="interfaceregular"/>
              </a:rPr>
              <a:t>The operation recommended is based on</a:t>
            </a:r>
          </a:p>
          <a:p>
            <a:pPr lvl="1"/>
            <a:r>
              <a:rPr lang="en-GB" sz="2800" b="0" i="0" u="none" strike="noStrike" dirty="0">
                <a:solidFill>
                  <a:srgbClr val="333333"/>
                </a:solidFill>
                <a:effectLst/>
                <a:latin typeface="interfaceregular"/>
              </a:rPr>
              <a:t> pancreatic duct anatomy</a:t>
            </a:r>
          </a:p>
          <a:p>
            <a:pPr lvl="1"/>
            <a:endParaRPr lang="en-GB" sz="2800" b="0" i="0" u="none" strike="noStrike" dirty="0">
              <a:solidFill>
                <a:srgbClr val="333333"/>
              </a:solidFill>
              <a:effectLst/>
              <a:latin typeface="interfaceregular"/>
            </a:endParaRPr>
          </a:p>
          <a:p>
            <a:pPr lvl="1"/>
            <a:r>
              <a:rPr lang="en-GB" sz="2800" b="0" i="0" u="none" strike="noStrike" dirty="0">
                <a:solidFill>
                  <a:srgbClr val="333333"/>
                </a:solidFill>
                <a:effectLst/>
                <a:latin typeface="interfaceregular"/>
              </a:rPr>
              <a:t>  distribution of the disease in the gland 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e.g., inflammatory mass in the pancreatic head/tail</a:t>
            </a:r>
            <a:endParaRPr lang="en-KE" sz="2800" dirty="0"/>
          </a:p>
        </p:txBody>
      </p:sp>
    </p:spTree>
    <p:extLst>
      <p:ext uri="{BB962C8B-B14F-4D97-AF65-F5344CB8AC3E}">
        <p14:creationId xmlns:p14="http://schemas.microsoft.com/office/powerpoint/2010/main" val="299320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815A26-9029-B240-AED8-C3D36D219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65" y="964503"/>
            <a:ext cx="10077023" cy="57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5A027-22FF-2AD7-DA6C-B0B4BE55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43CAD5-5472-B979-611D-C97FC74E0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7133" y="1002716"/>
            <a:ext cx="4697261" cy="517424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7E967-E263-B47C-F01A-4D1EDEEF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719" y="1002716"/>
            <a:ext cx="6288066" cy="51742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: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Drainage: Partington-Rochelle or modified Puestow. 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 b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 PD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C: DPPHR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Beger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procedure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d: DPPHR modification: Frey procedure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DPPHR modification :Berne procedure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48215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FAF4-5582-E867-04C7-60592C1A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68C5E6-6338-2807-649C-C51773B26C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268" y="284318"/>
            <a:ext cx="4785755" cy="63810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DBCF4A-8BA8-05C1-E9EC-E4D165E34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7039" y="325220"/>
            <a:ext cx="4634647" cy="6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3C64-C20F-962B-0AB0-81A868E0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6E110-7F28-D25A-FE1F-330335F4B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41727"/>
            <a:ext cx="7444782" cy="41595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15C5A-CFC6-B41B-B4F6-B1464C97F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7698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9BA35D-D25E-F2D2-CDF5-CEBF42EA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i="0" u="none" strike="noStrike" dirty="0">
                <a:effectLst/>
                <a:latin typeface="Open Sans" panose="020B0606030504020204" pitchFamily="34" charset="0"/>
              </a:rPr>
              <a:t>TIMING OF SURGERY</a:t>
            </a:r>
            <a:br>
              <a:rPr lang="en-GB" sz="3200" b="1" i="0" u="none" strike="noStrike" dirty="0">
                <a:effectLst/>
                <a:latin typeface="Open Sans" panose="020B0606030504020204" pitchFamily="34" charset="0"/>
              </a:rPr>
            </a:br>
            <a:endParaRPr lang="en-KE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B4C67-B68F-C570-9DFF-6BFC3434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A dilemma.</a:t>
            </a:r>
          </a:p>
          <a:p>
            <a:pPr algn="l"/>
            <a:endParaRPr lang="en-GB" b="0" i="0" u="none" strike="noStrike" baseline="3000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Currently a last resort after medical and ET</a:t>
            </a:r>
          </a:p>
          <a:p>
            <a:pPr algn="l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dirty="0">
                <a:latin typeface="Open Sans" panose="020B0606030504020204" pitchFamily="34" charset="0"/>
              </a:rPr>
              <a:t>D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aily opioid use and high numbers of endoscopic attempts prior to surgery are associated with failure to achieve adequate long-term pain relief and improved QoL in patients with CP.</a:t>
            </a:r>
            <a:endParaRPr lang="en-GB" baseline="30000" dirty="0">
              <a:latin typeface="Open Sans" panose="020B0606030504020204" pitchFamily="34" charset="0"/>
            </a:endParaRPr>
          </a:p>
          <a:p>
            <a:pPr algn="l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K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BD64C-4F5E-5A7E-9588-60D6938A8E1D}"/>
              </a:ext>
            </a:extLst>
          </p:cNvPr>
          <p:cNvSpPr txBox="1"/>
          <p:nvPr/>
        </p:nvSpPr>
        <p:spPr>
          <a:xfrm>
            <a:off x="663879" y="5862181"/>
            <a:ext cx="1091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Lato" panose="020F0502020204030203" pitchFamily="34" charset="0"/>
              </a:rPr>
              <a:t>International consensus guidelines for surgery and the timing of intervention in chronic pancreatitis. </a:t>
            </a:r>
            <a:r>
              <a:rPr lang="en-GB" sz="1800" dirty="0" err="1">
                <a:effectLst/>
                <a:latin typeface="Lato" panose="020F0502020204030203" pitchFamily="34" charset="0"/>
              </a:rPr>
              <a:t>Pancreatology</a:t>
            </a:r>
            <a:r>
              <a:rPr lang="en-GB" sz="1800" dirty="0">
                <a:effectLst/>
                <a:latin typeface="Lato" panose="020F0502020204030203" pitchFamily="34" charset="0"/>
              </a:rPr>
              <a:t>. 2020;20(2): 149–57. 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51284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936C-1CCB-8D38-F8B3-C7EC316A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7747-1AC5-9F30-B7C9-E440D5F7A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ostponement of surgical intervention results in </a:t>
            </a:r>
          </a:p>
          <a:p>
            <a:pPr lvl="1"/>
            <a:r>
              <a:rPr lang="en-GB" dirty="0"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rolonged periods of pain </a:t>
            </a:r>
          </a:p>
          <a:p>
            <a:pPr lvl="1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lvl="1"/>
            <a:r>
              <a:rPr lang="en-GB" dirty="0">
                <a:latin typeface="Open Sans" panose="020B0606030504020204" pitchFamily="34" charset="0"/>
              </a:rPr>
              <a:t>M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ore advanced disease stage, with the potential to produce central sensitization and neuropathic pain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43901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9F03-787A-99F8-C21C-ED4A3603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Timing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93ED2-A642-189A-7C2C-78915A15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95" y="1282535"/>
            <a:ext cx="10676906" cy="48944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A cross-sectional study of 266 patients with painful CP showed that early surgery (within 3 years) of symptom onset was</a:t>
            </a:r>
            <a:r>
              <a:rPr lang="en-GB" b="0" i="0" u="none" strike="noStrike" baseline="30000" dirty="0">
                <a:effectLst/>
                <a:latin typeface="Open Sans" panose="020B0606030504020204" pitchFamily="34" charset="0"/>
              </a:rPr>
              <a:t>1</a:t>
            </a:r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 correlated with better QoL, </a:t>
            </a: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lower rates of endocrine insufficiency </a:t>
            </a: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more pain relief. </a:t>
            </a:r>
          </a:p>
          <a:p>
            <a:pPr algn="l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surgery prior to opioid usage and multiple </a:t>
            </a:r>
            <a:r>
              <a:rPr lang="en-GB" b="0" i="0" u="none" strike="noStrike" dirty="0" err="1">
                <a:effectLst/>
                <a:latin typeface="Open Sans" panose="020B0606030504020204" pitchFamily="34" charset="0"/>
              </a:rPr>
              <a:t>Ets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  (five or fewer) was associated with higher rates of pain relief in a mean follow-up of 62 months. </a:t>
            </a:r>
          </a:p>
          <a:p>
            <a:pPr algn="l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dirty="0">
                <a:latin typeface="Open Sans" panose="020B0606030504020204" pitchFamily="34" charset="0"/>
              </a:rPr>
              <a:t>C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orroborated by a different study suggesting that early surgical intervention </a:t>
            </a:r>
            <a:r>
              <a:rPr lang="en-GB" dirty="0">
                <a:latin typeface="Open Sans" panose="020B0606030504020204" pitchFamily="34" charset="0"/>
              </a:rPr>
              <a:t>within 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 26.5 months or less of CP diagnosis was associated with better pain control and preservation of pancreatic function.</a:t>
            </a:r>
            <a:r>
              <a:rPr lang="en-GB" b="0" i="0" u="none" strike="noStrike" baseline="30000" dirty="0">
                <a:effectLst/>
                <a:latin typeface="Open Sans" panose="020B0606030504020204" pitchFamily="34" charset="0"/>
                <a:hlinkClick r:id="rId2"/>
              </a:rPr>
              <a:t>2</a:t>
            </a:r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endParaRPr lang="en-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4C38D-826E-D7C0-BA78-47A44926DDB2}"/>
              </a:ext>
            </a:extLst>
          </p:cNvPr>
          <p:cNvSpPr txBox="1"/>
          <p:nvPr/>
        </p:nvSpPr>
        <p:spPr>
          <a:xfrm>
            <a:off x="838200" y="6176963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Clinical outcome in relation to timing of surgery in chronic pancreatitis: a nomogram to predict pain relief. Arch Surg. 2012;147(10):925–32. 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Surgery for chronic pancreatitis: the role of early surgery in </a:t>
            </a:r>
            <a:r>
              <a:rPr lang="en-GB" sz="1800" dirty="0" err="1">
                <a:effectLst/>
                <a:latin typeface="Lato" panose="020F0502020204030203" pitchFamily="34" charset="0"/>
              </a:rPr>
              <a:t>painmanagement</a:t>
            </a:r>
            <a:r>
              <a:rPr lang="en-GB" sz="1800" dirty="0">
                <a:effectLst/>
                <a:latin typeface="Lato" panose="020F0502020204030203" pitchFamily="34" charset="0"/>
              </a:rPr>
              <a:t>. Pancreas. 2015;44(5):819–23. </a:t>
            </a:r>
            <a:endParaRPr lang="en-GB" dirty="0"/>
          </a:p>
          <a:p>
            <a:r>
              <a:rPr lang="en-GB" sz="1800" dirty="0">
                <a:effectLst/>
                <a:latin typeface="Lato" panose="020F0502020204030203" pitchFamily="34" charset="0"/>
              </a:rPr>
              <a:t> 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8062-C558-CF70-B041-155FC308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4DD7-2C51-4D1C-C23A-7696F881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ong-standing and progressive inflammation of the pancreas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eplacement of normal parenchyma with fibrotic scarring.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This destruction of the normal pancreatic architecture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U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ltimately exocrine and endocrine dysfunction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2140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BEA1-5736-940E-DA54-E3ECDB13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Timing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8E8A-22E1-4E86-58F6-5DF6A7E9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9" y="1460665"/>
            <a:ext cx="10830296" cy="5032210"/>
          </a:xfrm>
        </p:spPr>
        <p:txBody>
          <a:bodyPr>
            <a:normAutofit fontScale="85000" lnSpcReduction="10000"/>
          </a:bodyPr>
          <a:lstStyle/>
          <a:p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Cahen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 al.</a:t>
            </a:r>
            <a:r>
              <a:rPr lang="en-GB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study was pre-terminated by the safety committee after an unscheduled interim analysis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RCT comparing ET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= 19) and surgical drainage (Partington-Rochelle) (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= 20)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lower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Izbicki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pain scores, after a median of 2 years follow-up, in the surgical group  (25 vs. 51, 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&lt; 0.001).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Pain relief 75% ( surgical drainage) vs 32% ET (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= 0.007). </a:t>
            </a: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urgical patients  required fewer procedures (a median of 3 vs. 8, 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&lt; 0.001)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ong-term follow-up period of 7-year,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surgically treated  experienced more pain relief (80% vs. 38%, 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= 0.042),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Accomplished in a single operation VS multiple in ET </a:t>
            </a:r>
            <a:r>
              <a:rPr lang="en-GB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Based on these outcomes (short-and long-term), the authors suggested that surgery is superior to endoscopic treatment in patients with advanced painful CP.</a:t>
            </a:r>
            <a:endParaRPr lang="en-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1DA17-E4D8-BBEF-78BC-FE065A6C6EE8}"/>
              </a:ext>
            </a:extLst>
          </p:cNvPr>
          <p:cNvSpPr txBox="1"/>
          <p:nvPr/>
        </p:nvSpPr>
        <p:spPr>
          <a:xfrm>
            <a:off x="1021278" y="6305797"/>
            <a:ext cx="1020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Endoscopic versus surgical drainage of the pancreatic duct in chronic pancreatitis. N </a:t>
            </a:r>
            <a:r>
              <a:rPr lang="en-GB" sz="1800" dirty="0" err="1">
                <a:effectLst/>
                <a:latin typeface="Lato" panose="020F0502020204030203" pitchFamily="34" charset="0"/>
              </a:rPr>
              <a:t>Engl</a:t>
            </a:r>
            <a:r>
              <a:rPr lang="en-GB" sz="1800" dirty="0">
                <a:effectLst/>
                <a:latin typeface="Lato" panose="020F0502020204030203" pitchFamily="34" charset="0"/>
              </a:rPr>
              <a:t> J Med. 2007 </a:t>
            </a:r>
          </a:p>
          <a:p>
            <a:pPr marL="342900" indent="-342900">
              <a:buFontTx/>
              <a:buAutoNum type="arabicPeriod"/>
            </a:pPr>
            <a:r>
              <a:rPr lang="en-GB" sz="1800" dirty="0">
                <a:effectLst/>
                <a:latin typeface="Lato" panose="020F0502020204030203" pitchFamily="34" charset="0"/>
              </a:rPr>
              <a:t>Long‐term outcomes of endoscopic vs surgical drainage of the pancreatic duct in patients with chronic pancreatitis. Gastro- enterology. 2011;141(5):1690–5.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84789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0947-2358-DBF6-009A-891CC139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9070-493D-EB93-AAE2-4164D343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1567543"/>
            <a:ext cx="10794671" cy="4821382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Issa et al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conducted the ESCAPE trial in 2020.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88 patients with CP were randomly allocated to either the early surgery group or ET first approach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 18 months the early surgery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had a lower reported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Izbicki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pain score (37 vs. 49, </a:t>
            </a:r>
            <a:r>
              <a:rPr lang="en-GB" sz="2800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= 0.02).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fewer number of interventions (median 1 vs. 3, </a:t>
            </a:r>
            <a:r>
              <a:rPr lang="en-GB" sz="2800" b="0" i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&lt; 0.001). 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one-third of ET first were referred to surgery</a:t>
            </a:r>
          </a:p>
          <a:p>
            <a:pPr lvl="1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medical pain management as a first-step treatment failed in nearly all patients.</a:t>
            </a:r>
          </a:p>
          <a:p>
            <a:endParaRPr lang="en-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24501-66B9-A660-C5E5-BDDE20FF1586}"/>
              </a:ext>
            </a:extLst>
          </p:cNvPr>
          <p:cNvSpPr txBox="1"/>
          <p:nvPr/>
        </p:nvSpPr>
        <p:spPr>
          <a:xfrm>
            <a:off x="838200" y="6176963"/>
            <a:ext cx="102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Lato" panose="020F0502020204030203" pitchFamily="34" charset="0"/>
              </a:rPr>
              <a:t>Effect of early surgery vs endoscopy‐first approach on pain in patients with chronic pancreatitis: the ESCAPE randomized clinical trial. JAMA. 2020;323(3):237–47. </a:t>
            </a:r>
          </a:p>
        </p:txBody>
      </p:sp>
    </p:spTree>
    <p:extLst>
      <p:ext uri="{BB962C8B-B14F-4D97-AF65-F5344CB8AC3E}">
        <p14:creationId xmlns:p14="http://schemas.microsoft.com/office/powerpoint/2010/main" val="122126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B995-D458-E6EB-6567-21F81F84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1348F-570D-7225-40C7-0886C5EE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Simply put, these studies are making a good argument against the current step-up approach for the treatment of CP and advocating earlier surgical intervention. </a:t>
            </a:r>
          </a:p>
          <a:p>
            <a:endParaRPr lang="en-GB" sz="3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Despite this, clinical practice has not yet changed since ET is still preceding surgery in many cases.</a:t>
            </a:r>
            <a:endParaRPr lang="en-KE" sz="3200" dirty="0"/>
          </a:p>
        </p:txBody>
      </p:sp>
    </p:spTree>
    <p:extLst>
      <p:ext uri="{BB962C8B-B14F-4D97-AF65-F5344CB8AC3E}">
        <p14:creationId xmlns:p14="http://schemas.microsoft.com/office/powerpoint/2010/main" val="14717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5D33-7135-9F33-6076-FEB54EA0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Minimal Access Techniques ( MAS)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7EF5-8A8C-B401-9A21-23D68A27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pplication in CP is disproportionally low.</a:t>
            </a:r>
          </a:p>
          <a:p>
            <a:endParaRPr lang="en-GB" b="0" i="0" u="none" strike="noStrike" baseline="3000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echnical difficulties and risk of intraoperative haemorrhage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obotic assisted surgery in patients with CP is gaining momentum.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MAS for CP will gain more traction in the coming years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5972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C436-1266-CC48-6C4F-8856626C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EF63-D3FA-087C-90FA-D827E460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Common complications associated with CP are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ancreatic and/or biliary duct strictures,</a:t>
            </a:r>
          </a:p>
          <a:p>
            <a:pPr marL="457200" lvl="1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dirty="0" err="1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ancreaticolithiasis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ancreatic fistulas and pseudocysts, 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U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ltimately recurrent or persistent pain.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97981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2D87-A776-2E2C-55A2-0827D9A9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344-DACC-56FA-D0FA-27946157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Heavy alcohol consumption is most common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TIGAR-O classification system,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toxic-metabolic,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idiopathic,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genetic,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autoimmune,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recurrent acute pancreatitis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obstructive groups.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CP x15-fold increased risk of pancreatic cancer.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70816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50E0-C8CC-CC03-9501-69D716FA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6B0F-1F0C-7BDF-E750-4646C08B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1" y="1246909"/>
            <a:ext cx="10782794" cy="5257841"/>
          </a:xfrm>
        </p:spPr>
        <p:txBody>
          <a:bodyPr>
            <a:normAutofit lnSpcReduction="10000"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Abdominal pain is the most debilitating symptom </a:t>
            </a: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ncrease pancreatic intraductal and intra-parenchymatous pressure </a:t>
            </a:r>
            <a:endParaRPr lang="en-GB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symptomatic pseudocysts.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ancreatic neuropathy due to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neuronal hypertrophy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neuritis causing altered nociception with peripheral and central sensitization of the nervous system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central sensitization may explain the persistent pain despite total pancreatectomy (TP) in which the root cause of pain should be removed in its entirety.</a:t>
            </a:r>
          </a:p>
          <a:p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 inflammatory mass in the head of the pancreas is the ‘pacemaker’ of pain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1879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3CCE-A923-AD5D-592F-FFE6C403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Management of CP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7325-1BA0-1200-4DD3-7E78E66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Complex and multidisciplinary approach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surgeons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gastroenterologists</a:t>
            </a:r>
            <a:endParaRPr lang="en-GB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Radiologists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pain management physicians.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73745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A29A-7EDE-B5E2-CDDB-FF94E1CA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7FE-6C2F-A7BA-0044-1EC8C42B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 current clinical practice </a:t>
            </a: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conservative management is employed as a first-line approach</a:t>
            </a:r>
          </a:p>
          <a:p>
            <a:pPr lvl="1"/>
            <a:endParaRPr lang="en-GB" sz="32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before considering more invasive therapy such as endoscopic intervention or surgery.</a:t>
            </a:r>
            <a:r>
              <a:rPr lang="en-GB" sz="3200" b="0" i="0" u="none" strike="noStrike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2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Evidence shows that early surgery should be favoured over surgery at a more advanced stage of the disease.</a:t>
            </a:r>
            <a:r>
              <a:rPr lang="en-GB" sz="3200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1,2</a:t>
            </a:r>
            <a:r>
              <a:rPr lang="en-GB" b="0" i="0" u="none" strike="noStrike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</a:t>
            </a:r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C0033-FB6B-A330-1856-61096F3C37C9}"/>
              </a:ext>
            </a:extLst>
          </p:cNvPr>
          <p:cNvSpPr txBox="1"/>
          <p:nvPr/>
        </p:nvSpPr>
        <p:spPr>
          <a:xfrm>
            <a:off x="1227551" y="6237962"/>
            <a:ext cx="987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United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Eur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Gastroenterol J. 2017;5(2):153–99. </a:t>
            </a:r>
          </a:p>
          <a:p>
            <a:pPr marL="342900" indent="-342900">
              <a:buAutoNum type="arabicPeriod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JAMA. 2020;323(3):237–47.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7950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3FF7-FBBD-615D-0E04-90FB1445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i="0" u="none" strike="noStrike" dirty="0">
                <a:effectLst/>
                <a:latin typeface="Open Sans" panose="020B0606030504020204" pitchFamily="34" charset="0"/>
              </a:rPr>
              <a:t>STEP-UP APPROACH AND SURGICAL INDICATIONS</a:t>
            </a:r>
            <a:br>
              <a:rPr lang="en-GB" b="1" i="0" u="none" strike="noStrike" dirty="0">
                <a:effectLst/>
                <a:latin typeface="Open Sans" panose="020B0606030504020204" pitchFamily="34" charset="0"/>
              </a:rPr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DDE7-E86B-F772-CCFB-6916EAE7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341912"/>
            <a:ext cx="10865923" cy="5343896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First line-treatment for CP is conservative therapy </a:t>
            </a: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Medical analgesics WHO ‘pain relief ladder’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Exocrine and endocrine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replacement therapy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lifestyle : cessation of alcohol and smoking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pioids </a:t>
            </a:r>
          </a:p>
          <a:p>
            <a:pPr lvl="2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fail to achieve pain relief in up to 50% of patients </a:t>
            </a:r>
          </a:p>
          <a:p>
            <a:pPr lvl="2"/>
            <a:endParaRPr lang="en-GB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2"/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adverse effects : abuse potential, opioid-induced hyperalgesia and risk of painful narcotic bowel syndrome with prolonged usage</a:t>
            </a:r>
          </a:p>
        </p:txBody>
      </p:sp>
    </p:spTree>
    <p:extLst>
      <p:ext uri="{BB962C8B-B14F-4D97-AF65-F5344CB8AC3E}">
        <p14:creationId xmlns:p14="http://schemas.microsoft.com/office/powerpoint/2010/main" val="425152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548D-0BB2-2C17-2D16-3DCCD95E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Endoscopic Therapy(ET)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A956-1C6F-5292-E904-534D2A68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740" cy="46672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ET such as ERCP with an obstructive form due to stones or strictures in the main pancreatic duct (MPD). </a:t>
            </a:r>
          </a:p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ET decompresses the pancreatic duct</a:t>
            </a: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 stone removal, </a:t>
            </a: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dilatation, </a:t>
            </a:r>
          </a:p>
          <a:p>
            <a:pPr lvl="1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and stenting of strictures.</a:t>
            </a:r>
          </a:p>
          <a:p>
            <a:pPr algn="l"/>
            <a:r>
              <a:rPr lang="en-GB" dirty="0">
                <a:latin typeface="Open Sans" panose="020B0606030504020204" pitchFamily="34" charset="0"/>
              </a:rPr>
              <a:t>S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uccessful ET:  patients remain pain-free a year after  stent removal.</a:t>
            </a:r>
          </a:p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The </a:t>
            </a:r>
            <a:r>
              <a:rPr lang="en-GB" b="0" i="0" u="none" strike="noStrike" dirty="0" err="1">
                <a:effectLst/>
                <a:latin typeface="Open Sans" panose="020B0606030504020204" pitchFamily="34" charset="0"/>
              </a:rPr>
              <a:t>HaPanEU</a:t>
            </a:r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/UEG:  recommend ET for uncomplicated CP and dilated MPD after failed medical therapy. </a:t>
            </a:r>
          </a:p>
          <a:p>
            <a:pPr algn="l"/>
            <a:endParaRPr lang="en-GB" b="0" i="0" u="none" strike="noStrike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GB" b="0" i="0" u="none" strike="noStrike" dirty="0">
                <a:effectLst/>
                <a:latin typeface="Open Sans" panose="020B0606030504020204" pitchFamily="34" charset="0"/>
              </a:rPr>
              <a:t>If ET fails to achieve any pain relief at 6–8 weeks, surgical options should be considered.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30213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1334</Words>
  <Application>Microsoft Macintosh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interfaceregular</vt:lpstr>
      <vt:lpstr>Lato</vt:lpstr>
      <vt:lpstr>Open Sans</vt:lpstr>
      <vt:lpstr>Office Theme</vt:lpstr>
      <vt:lpstr>Surgical Management of Chronic Pancreatitis</vt:lpstr>
      <vt:lpstr>Pathophysiology</vt:lpstr>
      <vt:lpstr>PowerPoint Presentation</vt:lpstr>
      <vt:lpstr>Risk Factors</vt:lpstr>
      <vt:lpstr>PowerPoint Presentation</vt:lpstr>
      <vt:lpstr>Management of CP </vt:lpstr>
      <vt:lpstr>Management</vt:lpstr>
      <vt:lpstr>STEP-UP APPROACH AND SURGICAL INDICATIONS </vt:lpstr>
      <vt:lpstr>Endoscopic Therapy(ET)</vt:lpstr>
      <vt:lpstr>PowerPoint Presentation</vt:lpstr>
      <vt:lpstr>Indications and goals of Surgery</vt:lpstr>
      <vt:lpstr>SURGICAL THERAPY </vt:lpstr>
      <vt:lpstr>PowerPoint Presentation</vt:lpstr>
      <vt:lpstr>PowerPoint Presentation</vt:lpstr>
      <vt:lpstr>PowerPoint Presentation</vt:lpstr>
      <vt:lpstr>PowerPoint Presentation</vt:lpstr>
      <vt:lpstr>TIMING OF SURGERY </vt:lpstr>
      <vt:lpstr>PowerPoint Presentation</vt:lpstr>
      <vt:lpstr>Timing of Surgery</vt:lpstr>
      <vt:lpstr>Timing of Surgery</vt:lpstr>
      <vt:lpstr>Timing</vt:lpstr>
      <vt:lpstr>Timing</vt:lpstr>
      <vt:lpstr>Minimal Access Techniques ( MAS)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Management of Chronic Pancreatitis</dc:title>
  <dc:creator>Wyckliffe Kaisha</dc:creator>
  <cp:lastModifiedBy>Wyckliffe Kaisha</cp:lastModifiedBy>
  <cp:revision>12</cp:revision>
  <dcterms:created xsi:type="dcterms:W3CDTF">2025-11-10T15:33:52Z</dcterms:created>
  <dcterms:modified xsi:type="dcterms:W3CDTF">2025-11-15T08:03:46Z</dcterms:modified>
</cp:coreProperties>
</file>